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9" r:id="rId8"/>
    <p:sldId id="267" r:id="rId9"/>
    <p:sldId id="271" r:id="rId10"/>
    <p:sldId id="272" r:id="rId11"/>
    <p:sldId id="273" r:id="rId12"/>
    <p:sldId id="274" r:id="rId13"/>
    <p:sldId id="275" r:id="rId14"/>
    <p:sldId id="277" r:id="rId1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9" autoAdjust="0"/>
    <p:restoredTop sz="94660"/>
  </p:normalViewPr>
  <p:slideViewPr>
    <p:cSldViewPr>
      <p:cViewPr varScale="1">
        <p:scale>
          <a:sx n="67" d="100"/>
          <a:sy n="67" d="100"/>
        </p:scale>
        <p:origin x="126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143380"/>
            <a:ext cx="9144000" cy="1058436"/>
          </a:xfrm>
        </p:spPr>
        <p:txBody>
          <a:bodyPr/>
          <a:lstStyle/>
          <a:p>
            <a:r>
              <a:rPr lang="en-AU" dirty="0"/>
              <a:t>God’s Desire &amp; Purpose for Establishing His Church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AU" dirty="0"/>
              <a:t>Pastor Joseph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AU" dirty="0"/>
              <a:t>10-07-2016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Church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Church – The one universal many membered corporate body of Christ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One must understand how precious the church is to Christ Jesus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It cost Him more to bring forth the church than anything else that He had done throughout eternity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Church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55792"/>
            <a:ext cx="8712968" cy="5533021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When God </a:t>
            </a:r>
            <a:r>
              <a:rPr lang="en-AU" u="sng" dirty="0"/>
              <a:t>created the heavens &amp; the earth</a:t>
            </a:r>
            <a:r>
              <a:rPr lang="en-AU" dirty="0"/>
              <a:t> – all He had think of what He wanted &amp; then spoke His creative word &amp; it came to existence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When God created man, all He had to do was to take up a handful of dirt and transform it into the human body of Adam. Just by a little creative handiwork, then breathing some of his eternal Spirit into man that caused Him to become a living soul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76568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Church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When God called forth Abraham to start the Hebrew race,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Which would bring forth His chosen nation of Israel all the He had to do was bring forth a REVELATION to Abraham &amp; then watch over his descendants until they came back from Egypt to possess their promised Canaan land</a:t>
            </a:r>
          </a:p>
        </p:txBody>
      </p:sp>
    </p:spTree>
    <p:extLst>
      <p:ext uri="{BB962C8B-B14F-4D97-AF65-F5344CB8AC3E}">
        <p14:creationId xmlns:p14="http://schemas.microsoft.com/office/powerpoint/2010/main" val="2471980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777"/>
            <a:ext cx="9144000" cy="1190515"/>
          </a:xfrm>
        </p:spPr>
        <p:txBody>
          <a:bodyPr/>
          <a:lstStyle/>
          <a:p>
            <a:pPr marL="857250" indent="-857250">
              <a:buFont typeface="+mj-lt"/>
              <a:buAutoNum type="romanUcPeriod"/>
            </a:pPr>
            <a:r>
              <a:rPr lang="en-AU" dirty="0"/>
              <a:t>What DID it Cost God to PRODUCE the Church?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Now let us see what it cost the Godhead to bring forth the church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All of the eternal Godhead became involved in producing the Church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Jehovah God gave His Son Jesus to the world for the redemption of humankind – so that they could become members of Christ’s Church</a:t>
            </a:r>
          </a:p>
        </p:txBody>
      </p:sp>
    </p:spTree>
    <p:extLst>
      <p:ext uri="{BB962C8B-B14F-4D97-AF65-F5344CB8AC3E}">
        <p14:creationId xmlns:p14="http://schemas.microsoft.com/office/powerpoint/2010/main" val="3598207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777"/>
            <a:ext cx="9144000" cy="1190515"/>
          </a:xfrm>
        </p:spPr>
        <p:txBody>
          <a:bodyPr/>
          <a:lstStyle/>
          <a:p>
            <a:pPr marL="857250" indent="-857250">
              <a:buFont typeface="+mj-lt"/>
              <a:buAutoNum type="romanUcPeriod"/>
            </a:pPr>
            <a:r>
              <a:rPr lang="en-AU" dirty="0"/>
              <a:t>What DID it Cost God to PRODUCE the Church?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Jesus loved the church and gave Himself for it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So that He might present it to Himself, a glorious church, without spot or wrinkle (</a:t>
            </a:r>
            <a:r>
              <a:rPr lang="en-AU" dirty="0" err="1"/>
              <a:t>Eph</a:t>
            </a:r>
            <a:r>
              <a:rPr lang="en-AU" dirty="0"/>
              <a:t> 5:25-27)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Jesus gave the Holy Spirit to the church for its empowerment, preservation and perfection</a:t>
            </a:r>
          </a:p>
          <a:p>
            <a:pPr>
              <a:buFont typeface="Wingdings" panose="05000000000000000000" pitchFamily="2" charset="2"/>
              <a:buChar char="Ø"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55524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777"/>
            <a:ext cx="9144000" cy="1190515"/>
          </a:xfrm>
        </p:spPr>
        <p:txBody>
          <a:bodyPr/>
          <a:lstStyle/>
          <a:p>
            <a:pPr marL="857250" indent="-857250">
              <a:buFont typeface="+mj-lt"/>
              <a:buAutoNum type="romanUcPeriod"/>
            </a:pPr>
            <a:r>
              <a:rPr lang="en-AU" dirty="0"/>
              <a:t>What DID it Cost God to PRODUCE the Church?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The Holy Spirit gives each individual member of the church the ability to communicate with God in a new prayer &amp; praise language of the Spirit, a dynamo generating inner life and power</a:t>
            </a:r>
          </a:p>
        </p:txBody>
      </p:sp>
    </p:spTree>
    <p:extLst>
      <p:ext uri="{BB962C8B-B14F-4D97-AF65-F5344CB8AC3E}">
        <p14:creationId xmlns:p14="http://schemas.microsoft.com/office/powerpoint/2010/main" val="483063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777"/>
            <a:ext cx="9144000" cy="1190515"/>
          </a:xfrm>
        </p:spPr>
        <p:txBody>
          <a:bodyPr/>
          <a:lstStyle/>
          <a:p>
            <a:r>
              <a:rPr lang="en-AU" dirty="0"/>
              <a:t>II.	The Church is as Eternal as Christ 	Jesus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74198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The church was conceived in the mind of God from eternity past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It was in the mind of the Eternal from the beginning &amp; was planned &amp; ordained before the foundation of the world (</a:t>
            </a:r>
            <a:r>
              <a:rPr lang="en-AU" dirty="0" err="1"/>
              <a:t>Eph</a:t>
            </a:r>
            <a:r>
              <a:rPr lang="en-AU" dirty="0"/>
              <a:t> 1:4, Rev 13:8)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The concept of the church is as eternal as Christ Jesus Himself, it was chosen in Him from the beginning</a:t>
            </a:r>
          </a:p>
        </p:txBody>
      </p:sp>
    </p:spTree>
    <p:extLst>
      <p:ext uri="{BB962C8B-B14F-4D97-AF65-F5344CB8AC3E}">
        <p14:creationId xmlns:p14="http://schemas.microsoft.com/office/powerpoint/2010/main" val="1173537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777"/>
            <a:ext cx="9144000" cy="1190515"/>
          </a:xfrm>
        </p:spPr>
        <p:txBody>
          <a:bodyPr/>
          <a:lstStyle/>
          <a:p>
            <a:r>
              <a:rPr lang="en-AU" dirty="0"/>
              <a:t>II.	The Church is as Eternal as Christ 	Jesus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The Death of Jesus, on the cross PAID THE REDEMPTIVE PRICE  for every person who would become a member of the Church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The resurrection of Jesus authorised the bringing forth of the church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The coming of the Holy Spirit on the day of Pentecost gave birth to the church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99607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777"/>
            <a:ext cx="9144000" cy="1900055"/>
          </a:xfrm>
        </p:spPr>
        <p:txBody>
          <a:bodyPr/>
          <a:lstStyle/>
          <a:p>
            <a:r>
              <a:rPr lang="en-AU" dirty="0"/>
              <a:t>III.	What Did it Cost CHRIST to 	Purchase &amp; Produce the 	Church?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770063"/>
            <a:ext cx="8712968" cy="410720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His indescribable agony in the garden of Gethsemane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A crown of thorns on His head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39 painful lashes upon His back,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Carrying that big wooden cross on His lacerated back</a:t>
            </a:r>
          </a:p>
          <a:p>
            <a:pPr>
              <a:buFont typeface="Wingdings" panose="05000000000000000000" pitchFamily="2" charset="2"/>
              <a:buChar char="Ø"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04220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777"/>
            <a:ext cx="9144000" cy="1900055"/>
          </a:xfrm>
        </p:spPr>
        <p:txBody>
          <a:bodyPr/>
          <a:lstStyle/>
          <a:p>
            <a:r>
              <a:rPr lang="en-AU" dirty="0"/>
              <a:t>III.	What Did it Cost CHRIST to 	Purchase &amp; Produce the 	Church?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770063"/>
            <a:ext cx="8712968" cy="4395241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And finally His horrible humiliation, suffering and shedding of the last drop of HIS life’s blood while hanging on that cruel cross until His Death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That was the purchase price He paid to have His church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He battled the hordes of hell and arose victoriously on the third day from the grave</a:t>
            </a:r>
          </a:p>
          <a:p>
            <a:pPr>
              <a:buFont typeface="Wingdings" panose="05000000000000000000" pitchFamily="2" charset="2"/>
              <a:buChar char="Ø"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22924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777"/>
            <a:ext cx="9144000" cy="1900055"/>
          </a:xfrm>
        </p:spPr>
        <p:txBody>
          <a:bodyPr/>
          <a:lstStyle/>
          <a:p>
            <a:r>
              <a:rPr lang="en-AU" dirty="0"/>
              <a:t>III.	What Did it Cost CHRIST to 	Purchase &amp; Produce the 	Church?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770063"/>
            <a:ext cx="8712968" cy="439524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Yes it personally cost God more than anything else He had ever done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It cost Him His very life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The church means more to Christ than life itself for He gave His very life for it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The church is more precious to Him than anything else in heaven &amp; earth</a:t>
            </a:r>
          </a:p>
        </p:txBody>
      </p:sp>
    </p:spTree>
    <p:extLst>
      <p:ext uri="{BB962C8B-B14F-4D97-AF65-F5344CB8AC3E}">
        <p14:creationId xmlns:p14="http://schemas.microsoft.com/office/powerpoint/2010/main" val="3622168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777"/>
            <a:ext cx="9144000" cy="1251983"/>
          </a:xfrm>
        </p:spPr>
        <p:txBody>
          <a:bodyPr/>
          <a:lstStyle/>
          <a:p>
            <a:r>
              <a:rPr lang="en-AU" dirty="0"/>
              <a:t>IV.	Did God want the Church? If so 	why?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24744"/>
            <a:ext cx="8712968" cy="531824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ABSOLUTELY! He personally declared:</a:t>
            </a:r>
          </a:p>
          <a:p>
            <a:pPr marL="0" indent="0" algn="ctr">
              <a:buNone/>
            </a:pPr>
            <a:r>
              <a:rPr lang="en-AU" b="1" dirty="0"/>
              <a:t>“ I will build My church”</a:t>
            </a:r>
          </a:p>
          <a:p>
            <a:pPr marL="0" indent="0">
              <a:buNone/>
            </a:pPr>
            <a:endParaRPr lang="en-A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20962"/>
              </p:ext>
            </p:extLst>
          </p:nvPr>
        </p:nvGraphicFramePr>
        <p:xfrm>
          <a:off x="-3" y="2204864"/>
          <a:ext cx="9144003" cy="4381077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979715">
                  <a:extLst>
                    <a:ext uri="{9D8B030D-6E8A-4147-A177-3AD203B41FA5}">
                      <a16:colId xmlns:a16="http://schemas.microsoft.com/office/drawing/2014/main" val="859307682"/>
                    </a:ext>
                  </a:extLst>
                </a:gridCol>
                <a:gridCol w="7164288">
                  <a:extLst>
                    <a:ext uri="{9D8B030D-6E8A-4147-A177-3AD203B41FA5}">
                      <a16:colId xmlns:a16="http://schemas.microsoft.com/office/drawing/2014/main" val="3639431428"/>
                    </a:ext>
                  </a:extLst>
                </a:gridCol>
              </a:tblGrid>
              <a:tr h="784491">
                <a:tc>
                  <a:txBody>
                    <a:bodyPr/>
                    <a:lstStyle/>
                    <a:p>
                      <a:pPr algn="ctr"/>
                      <a:r>
                        <a:rPr lang="en-AU" sz="3000" dirty="0"/>
                        <a:t>“I”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400" b="1" dirty="0"/>
                        <a:t>Personally committed</a:t>
                      </a:r>
                      <a:r>
                        <a:rPr lang="en-AU" sz="2400" b="1" baseline="0" dirty="0"/>
                        <a:t> to the building of His       church</a:t>
                      </a:r>
                      <a:endParaRPr lang="en-A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959329"/>
                  </a:ext>
                </a:extLst>
              </a:tr>
              <a:tr h="784491">
                <a:tc>
                  <a:txBody>
                    <a:bodyPr/>
                    <a:lstStyle/>
                    <a:p>
                      <a:pPr algn="ctr"/>
                      <a:r>
                        <a:rPr lang="en-AU" sz="3000" dirty="0"/>
                        <a:t>“</a:t>
                      </a:r>
                      <a:r>
                        <a:rPr lang="en-AU" sz="3000" b="1" dirty="0"/>
                        <a:t>will</a:t>
                      </a:r>
                      <a:r>
                        <a:rPr lang="en-AU" sz="3000" dirty="0"/>
                        <a:t>“</a:t>
                      </a:r>
                      <a:endParaRPr lang="en-AU" sz="3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400" b="1" dirty="0"/>
                        <a:t>Determination to produce &amp; perfect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128169"/>
                  </a:ext>
                </a:extLst>
              </a:tr>
              <a:tr h="784491">
                <a:tc>
                  <a:txBody>
                    <a:bodyPr/>
                    <a:lstStyle/>
                    <a:p>
                      <a:pPr algn="ctr"/>
                      <a:r>
                        <a:rPr lang="en-AU" sz="3000" dirty="0"/>
                        <a:t>“</a:t>
                      </a:r>
                      <a:r>
                        <a:rPr lang="en-AU" sz="3000" b="1" dirty="0"/>
                        <a:t>build</a:t>
                      </a:r>
                      <a:r>
                        <a:rPr lang="en-AU" sz="3000" dirty="0"/>
                        <a:t>“</a:t>
                      </a:r>
                      <a:endParaRPr lang="en-AU" sz="3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400" b="1" dirty="0"/>
                        <a:t>A</a:t>
                      </a:r>
                      <a:r>
                        <a:rPr lang="en-AU" sz="2400" b="1" baseline="0" dirty="0"/>
                        <a:t> long, slow, drawn out process </a:t>
                      </a:r>
                    </a:p>
                    <a:p>
                      <a:r>
                        <a:rPr lang="en-AU" sz="2400" b="1" baseline="0" dirty="0"/>
                        <a:t>(</a:t>
                      </a:r>
                      <a:r>
                        <a:rPr lang="en-AU" sz="2400" b="1" baseline="0" dirty="0" err="1"/>
                        <a:t>Eph</a:t>
                      </a:r>
                      <a:r>
                        <a:rPr lang="en-AU" sz="2400" b="1" baseline="0" dirty="0"/>
                        <a:t> 2:20)</a:t>
                      </a:r>
                      <a:endParaRPr lang="en-A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311521"/>
                  </a:ext>
                </a:extLst>
              </a:tr>
              <a:tr h="784491">
                <a:tc>
                  <a:txBody>
                    <a:bodyPr/>
                    <a:lstStyle/>
                    <a:p>
                      <a:pPr algn="ctr"/>
                      <a:r>
                        <a:rPr lang="en-AU" sz="3000" dirty="0"/>
                        <a:t>“</a:t>
                      </a:r>
                      <a:r>
                        <a:rPr lang="en-AU" sz="3000" b="1" dirty="0"/>
                        <a:t>My</a:t>
                      </a:r>
                      <a:r>
                        <a:rPr lang="en-AU" sz="3000" dirty="0"/>
                        <a:t>“</a:t>
                      </a:r>
                      <a:endParaRPr lang="en-AU" sz="3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400" b="1" dirty="0"/>
                        <a:t>His personal property,</a:t>
                      </a:r>
                      <a:r>
                        <a:rPr lang="en-AU" sz="2400" b="1" baseline="0" dirty="0"/>
                        <a:t> pride &amp; possession          (Acts 20:28 | </a:t>
                      </a:r>
                      <a:r>
                        <a:rPr lang="en-AU" sz="2400" b="1" baseline="0" dirty="0" err="1"/>
                        <a:t>Eph</a:t>
                      </a:r>
                      <a:r>
                        <a:rPr lang="en-AU" sz="2400" b="1" baseline="0" dirty="0"/>
                        <a:t> 5:25)</a:t>
                      </a:r>
                      <a:endParaRPr lang="en-A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431077"/>
                  </a:ext>
                </a:extLst>
              </a:tr>
              <a:tr h="1127706">
                <a:tc>
                  <a:txBody>
                    <a:bodyPr/>
                    <a:lstStyle/>
                    <a:p>
                      <a:pPr algn="ctr"/>
                      <a:r>
                        <a:rPr lang="en-AU" sz="3000" dirty="0"/>
                        <a:t>“</a:t>
                      </a:r>
                      <a:r>
                        <a:rPr lang="en-AU" sz="3000" b="1" dirty="0"/>
                        <a:t>Church</a:t>
                      </a:r>
                      <a:r>
                        <a:rPr lang="en-AU" sz="3000" dirty="0"/>
                        <a:t>“</a:t>
                      </a:r>
                      <a:endParaRPr lang="en-AU" sz="3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400" b="1" dirty="0"/>
                        <a:t>Special called – out company</a:t>
                      </a:r>
                      <a:r>
                        <a:rPr lang="en-AU" sz="2400" b="1" baseline="0" dirty="0"/>
                        <a:t> &amp; every other       classification of human being </a:t>
                      </a:r>
                      <a:endParaRPr lang="en-A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897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3080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777"/>
            <a:ext cx="9144000" cy="1251983"/>
          </a:xfrm>
        </p:spPr>
        <p:txBody>
          <a:bodyPr/>
          <a:lstStyle/>
          <a:p>
            <a:r>
              <a:rPr lang="en-AU" dirty="0"/>
              <a:t>IV.	Did God want the Church? If so 	why? 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0308660"/>
              </p:ext>
            </p:extLst>
          </p:nvPr>
        </p:nvGraphicFramePr>
        <p:xfrm>
          <a:off x="-1" y="1268760"/>
          <a:ext cx="9144001" cy="52730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948722">
                  <a:extLst>
                    <a:ext uri="{9D8B030D-6E8A-4147-A177-3AD203B41FA5}">
                      <a16:colId xmlns:a16="http://schemas.microsoft.com/office/drawing/2014/main" val="2648044809"/>
                    </a:ext>
                  </a:extLst>
                </a:gridCol>
                <a:gridCol w="7195279">
                  <a:extLst>
                    <a:ext uri="{9D8B030D-6E8A-4147-A177-3AD203B41FA5}">
                      <a16:colId xmlns:a16="http://schemas.microsoft.com/office/drawing/2014/main" val="3414076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3000" dirty="0"/>
                        <a:t>“Church“</a:t>
                      </a:r>
                    </a:p>
                    <a:p>
                      <a:pPr algn="ctr"/>
                      <a:r>
                        <a:rPr lang="en-AU" sz="2000" b="1" dirty="0"/>
                        <a:t>(</a:t>
                      </a:r>
                      <a:r>
                        <a:rPr lang="en-AU" sz="2000" b="1" dirty="0" err="1"/>
                        <a:t>Cont</a:t>
                      </a:r>
                      <a:r>
                        <a:rPr lang="en-AU" sz="2000" b="1" dirty="0"/>
                        <a:t>…)</a:t>
                      </a:r>
                      <a:endParaRPr lang="en-A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AU" sz="2900" dirty="0"/>
                        <a:t>Special called – out company</a:t>
                      </a:r>
                      <a:r>
                        <a:rPr lang="en-AU" sz="2900" baseline="0" dirty="0"/>
                        <a:t> &amp;       every other classification of human     being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AU" sz="2900" baseline="0" dirty="0"/>
                        <a:t>All heaven &amp; even hell recognises     that the church belongs to Jesus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AU" sz="2900" baseline="0" dirty="0"/>
                        <a:t>All evil forces &amp; humanistic people are trying to prevent Christ’s church    from becoming all that God had      pre-planned ultimate purpose &amp;      work will do during the church age  and  eternity</a:t>
                      </a:r>
                    </a:p>
                    <a:p>
                      <a:endParaRPr lang="en-AU" sz="21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0885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7739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1632</TotalTime>
  <Words>746</Words>
  <Application>Microsoft Office PowerPoint</Application>
  <PresentationFormat>On-screen Show (4:3)</PresentationFormat>
  <Paragraphs>65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맑은 고딕</vt:lpstr>
      <vt:lpstr>Arial</vt:lpstr>
      <vt:lpstr>Century Gothic</vt:lpstr>
      <vt:lpstr>Wingdings</vt:lpstr>
      <vt:lpstr>Office Theme</vt:lpstr>
      <vt:lpstr>God’s Desire &amp; Purpose for Establishing His Church</vt:lpstr>
      <vt:lpstr>The Church</vt:lpstr>
      <vt:lpstr>The Church</vt:lpstr>
      <vt:lpstr>The Church</vt:lpstr>
      <vt:lpstr>What DID it Cost God to PRODUCE the Church?</vt:lpstr>
      <vt:lpstr>What DID it Cost God to PRODUCE the Church?</vt:lpstr>
      <vt:lpstr>What DID it Cost God to PRODUCE the Church?</vt:lpstr>
      <vt:lpstr>II. The Church is as Eternal as Christ  Jesus</vt:lpstr>
      <vt:lpstr>II. The Church is as Eternal as Christ  Jesus</vt:lpstr>
      <vt:lpstr>III. What Did it Cost CHRIST to  Purchase &amp; Produce the  Church?</vt:lpstr>
      <vt:lpstr>III. What Did it Cost CHRIST to  Purchase &amp; Produce the  Church?</vt:lpstr>
      <vt:lpstr>III. What Did it Cost CHRIST to  Purchase &amp; Produce the  Church?</vt:lpstr>
      <vt:lpstr>IV. Did God want the Church? If so  why?</vt:lpstr>
      <vt:lpstr>IV. Did God want the Church? If so  why? 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Evangel</cp:lastModifiedBy>
  <cp:revision>96</cp:revision>
  <dcterms:created xsi:type="dcterms:W3CDTF">2014-04-01T16:35:38Z</dcterms:created>
  <dcterms:modified xsi:type="dcterms:W3CDTF">2016-07-10T02:42:15Z</dcterms:modified>
</cp:coreProperties>
</file>